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70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95" r:id="rId12"/>
    <p:sldId id="280" r:id="rId13"/>
    <p:sldId id="288" r:id="rId14"/>
    <p:sldId id="282" r:id="rId15"/>
    <p:sldId id="283" r:id="rId16"/>
    <p:sldId id="284" r:id="rId17"/>
    <p:sldId id="285" r:id="rId18"/>
    <p:sldId id="286" r:id="rId19"/>
    <p:sldId id="287" r:id="rId20"/>
    <p:sldId id="289" r:id="rId21"/>
    <p:sldId id="290" r:id="rId22"/>
    <p:sldId id="292" r:id="rId23"/>
    <p:sldId id="293" r:id="rId24"/>
    <p:sldId id="294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222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18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7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456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3392" y="355600"/>
            <a:ext cx="1094419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3392" y="1615667"/>
            <a:ext cx="10944192" cy="469365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609585" lvl="0" indent="-609585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98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94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63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5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35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45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339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847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84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98590-789C-43A1-B147-D5ADEA142354}" type="datetimeFigureOut">
              <a:rPr lang="en-GB" smtClean="0"/>
              <a:t>11/12/2019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92D9C-54C9-414B-B20A-1023910A26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05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2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2.svg"/><Relationship Id="rId5" Type="http://schemas.openxmlformats.org/officeDocument/2006/relationships/image" Target="../media/image22.svg"/><Relationship Id="rId10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4.svg"/><Relationship Id="rId5" Type="http://schemas.openxmlformats.org/officeDocument/2006/relationships/image" Target="../media/image74.svg"/><Relationship Id="rId10" Type="http://schemas.openxmlformats.org/officeDocument/2006/relationships/image" Target="../media/image63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9E35AA5-0D4F-4001-B2A3-4B3E4CD8A1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698" y="-111125"/>
            <a:ext cx="6570196" cy="6570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C65BC-D794-4019-84AF-E226B4014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Azure AD Domain Services</a:t>
            </a:r>
            <a:b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</a:br>
            <a:r>
              <a:rPr lang="en-GB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Domain Controllers in the Cloud?</a:t>
            </a:r>
            <a:endParaRPr lang="en-GB" sz="4000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039BC-2378-481E-AC12-84D135B88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 Cogan</a:t>
            </a:r>
          </a:p>
          <a:p>
            <a:pPr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Solution Architect, Willis Towers Watson &amp; Microsoft MVP</a:t>
            </a:r>
          </a:p>
          <a:p>
            <a:pPr algn="l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C5797-7E80-4D6A-BC90-315D2634C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5" y="5980837"/>
            <a:ext cx="3372971" cy="6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164831"/>
            <a:ext cx="4788408" cy="713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Benefits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EAD6CA-3318-40C3-8D05-200AAD4D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057" y="1208255"/>
            <a:ext cx="676484" cy="67648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DE1865-BBEC-482A-9F25-4FFB66339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057" y="2421662"/>
            <a:ext cx="676484" cy="67648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C0BBB1-B4B9-4B6F-889F-A20EDF2E0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057" y="3635069"/>
            <a:ext cx="676485" cy="67648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962F138-81E3-4882-B32C-997225825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057" y="4848476"/>
            <a:ext cx="676486" cy="6764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1470479-AE2D-4BFE-84A6-78A3320EF00A}"/>
              </a:ext>
            </a:extLst>
          </p:cNvPr>
          <p:cNvSpPr/>
          <p:nvPr/>
        </p:nvSpPr>
        <p:spPr>
          <a:xfrm>
            <a:off x="1321541" y="1287259"/>
            <a:ext cx="593624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Simple deployment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92299-8B63-46DB-A9F9-7488D90EECC4}"/>
              </a:ext>
            </a:extLst>
          </p:cNvPr>
          <p:cNvSpPr/>
          <p:nvPr/>
        </p:nvSpPr>
        <p:spPr>
          <a:xfrm>
            <a:off x="1321541" y="2461321"/>
            <a:ext cx="815800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management overhead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22CA3-6F84-4EB6-9C21-CFDB43884BF3}"/>
              </a:ext>
            </a:extLst>
          </p:cNvPr>
          <p:cNvSpPr/>
          <p:nvPr/>
        </p:nvSpPr>
        <p:spPr>
          <a:xfrm>
            <a:off x="1321541" y="3635383"/>
            <a:ext cx="695735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High availability built in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850EB8-1D05-4D4F-9F91-5FAED675AB5C}"/>
              </a:ext>
            </a:extLst>
          </p:cNvPr>
          <p:cNvSpPr/>
          <p:nvPr/>
        </p:nvSpPr>
        <p:spPr>
          <a:xfrm>
            <a:off x="1321541" y="4809446"/>
            <a:ext cx="407836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GPO support</a:t>
            </a:r>
          </a:p>
        </p:txBody>
      </p:sp>
    </p:spTree>
    <p:extLst>
      <p:ext uri="{BB962C8B-B14F-4D97-AF65-F5344CB8AC3E}">
        <p14:creationId xmlns:p14="http://schemas.microsoft.com/office/powerpoint/2010/main" val="426261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6" y="164831"/>
            <a:ext cx="4788408" cy="713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Benefits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3B8D20B-B1EC-47CD-A84E-8A0E0F753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86" y="1052398"/>
            <a:ext cx="663580" cy="66358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9A8FFD7-2D57-49A1-B6D3-C1F2D33EB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287" y="2219501"/>
            <a:ext cx="663579" cy="66357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554868F-5694-4EBE-BDDF-854758B2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288" y="4553703"/>
            <a:ext cx="663577" cy="66357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6649485-553B-4DDD-8545-697B45633B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287" y="3386603"/>
            <a:ext cx="663578" cy="66357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B2D8F0-260D-4AF1-97F9-3D6911A6F899}"/>
              </a:ext>
            </a:extLst>
          </p:cNvPr>
          <p:cNvSpPr/>
          <p:nvPr/>
        </p:nvSpPr>
        <p:spPr>
          <a:xfrm>
            <a:off x="1032329" y="1047830"/>
            <a:ext cx="77203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Achieve AAD to AD Sync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318842-AEC1-4FE4-AFAC-B935D4A8EAB3}"/>
              </a:ext>
            </a:extLst>
          </p:cNvPr>
          <p:cNvSpPr/>
          <p:nvPr/>
        </p:nvSpPr>
        <p:spPr>
          <a:xfrm>
            <a:off x="1032329" y="2245689"/>
            <a:ext cx="556915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JIT admin support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37A31A-EDF7-44F1-A872-A4851B6CF18E}"/>
              </a:ext>
            </a:extLst>
          </p:cNvPr>
          <p:cNvSpPr/>
          <p:nvPr/>
        </p:nvSpPr>
        <p:spPr>
          <a:xfrm>
            <a:off x="1032329" y="4506926"/>
            <a:ext cx="701987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LDAP, NTLM, Kerberos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4EEF08-D56D-475B-A3BF-9CD83E71479B}"/>
              </a:ext>
            </a:extLst>
          </p:cNvPr>
          <p:cNvSpPr/>
          <p:nvPr/>
        </p:nvSpPr>
        <p:spPr>
          <a:xfrm>
            <a:off x="1032329" y="3339824"/>
            <a:ext cx="785343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VPN or Express Route</a:t>
            </a:r>
          </a:p>
        </p:txBody>
      </p:sp>
    </p:spTree>
    <p:extLst>
      <p:ext uri="{BB962C8B-B14F-4D97-AF65-F5344CB8AC3E}">
        <p14:creationId xmlns:p14="http://schemas.microsoft.com/office/powerpoint/2010/main" val="71786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24" y="2516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Resolved Issues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47BE960-E597-4D5B-AD74-907A32E6B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857" y="2595686"/>
            <a:ext cx="630779" cy="6307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3932CB-B1D2-4740-A645-A1888A390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98" y="1753987"/>
            <a:ext cx="630778" cy="63077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9004F30-E8AB-4725-905B-64715577F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857" y="3437386"/>
            <a:ext cx="651552" cy="6515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5F42AF-8A1C-45C4-9A40-A2CF2F633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857" y="4299859"/>
            <a:ext cx="651553" cy="65155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175C5F-912A-4488-9754-E28E96DDC2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0857" y="5162334"/>
            <a:ext cx="651553" cy="6515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890418-D36B-40DE-B784-64B1958EB17E}"/>
              </a:ext>
            </a:extLst>
          </p:cNvPr>
          <p:cNvSpPr/>
          <p:nvPr/>
        </p:nvSpPr>
        <p:spPr>
          <a:xfrm>
            <a:off x="1483308" y="1753987"/>
            <a:ext cx="5311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Classic </a:t>
            </a:r>
            <a:r>
              <a:rPr lang="en-GB" sz="4800" strike="sngStrik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vNet</a:t>
            </a:r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 Only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12EEBF-242D-4E09-820B-C4CFABF5D628}"/>
              </a:ext>
            </a:extLst>
          </p:cNvPr>
          <p:cNvSpPr/>
          <p:nvPr/>
        </p:nvSpPr>
        <p:spPr>
          <a:xfrm>
            <a:off x="1481704" y="2579888"/>
            <a:ext cx="73180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Custom </a:t>
            </a:r>
            <a:r>
              <a:rPr lang="en-GB" sz="4800" strike="sngStrik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Ous</a:t>
            </a:r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 &amp; GPOS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B391AD-C2F5-425B-BFB4-ABF4C5C73536}"/>
              </a:ext>
            </a:extLst>
          </p:cNvPr>
          <p:cNvSpPr/>
          <p:nvPr/>
        </p:nvSpPr>
        <p:spPr>
          <a:xfrm>
            <a:off x="1481704" y="3429000"/>
            <a:ext cx="81339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ARM Template Support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86A1B7-110F-4D70-B269-6B3BBBDE2263}"/>
              </a:ext>
            </a:extLst>
          </p:cNvPr>
          <p:cNvSpPr/>
          <p:nvPr/>
        </p:nvSpPr>
        <p:spPr>
          <a:xfrm>
            <a:off x="1483308" y="4210136"/>
            <a:ext cx="10804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support for Kerberos Delegation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C74D6B-1AF7-450F-96DA-02AC2FC681EE}"/>
              </a:ext>
            </a:extLst>
          </p:cNvPr>
          <p:cNvSpPr/>
          <p:nvPr/>
        </p:nvSpPr>
        <p:spPr>
          <a:xfrm>
            <a:off x="1483308" y="5089092"/>
            <a:ext cx="60805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strike="sngStrike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Not available in CSP</a:t>
            </a:r>
          </a:p>
        </p:txBody>
      </p:sp>
    </p:spTree>
    <p:extLst>
      <p:ext uri="{BB962C8B-B14F-4D97-AF65-F5344CB8AC3E}">
        <p14:creationId xmlns:p14="http://schemas.microsoft.com/office/powerpoint/2010/main" val="3516021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2" y="3140636"/>
            <a:ext cx="10944192" cy="114300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Current Issues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99214-877F-4F1B-9AA9-C3D10C81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5" y="5980837"/>
            <a:ext cx="3372971" cy="6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66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24" y="2516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Multi Region Support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FE50875-FC02-42AC-BAC4-03B9FB7D5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9192" y="708212"/>
            <a:ext cx="6149788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8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749" y="165941"/>
            <a:ext cx="7522840" cy="1325563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Domain Admin Rights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B8BD49-0ECA-4053-B853-BD20DE20E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412" y="828723"/>
            <a:ext cx="5946588" cy="594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8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90" y="128234"/>
            <a:ext cx="5223135" cy="132556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User Creation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A5273E4-B0A7-46DF-9AD4-A285ABBD5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643" y="764356"/>
            <a:ext cx="5712644" cy="571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9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287" y="70440"/>
            <a:ext cx="5223135" cy="132556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Hybrid Sync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1C3126-66B4-46FD-95EB-2EBB090A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690" y="574766"/>
            <a:ext cx="6283234" cy="62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3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92" y="164169"/>
            <a:ext cx="7252073" cy="1325563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Custom OUs &amp; GPOs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814C72-EB74-42D8-B124-3C5B135CB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4444" y="1389718"/>
            <a:ext cx="5223135" cy="52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43" y="64155"/>
            <a:ext cx="7351632" cy="1325563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Kerberos Delegation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02945DC-208B-4763-916B-46659308A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195" y="780068"/>
            <a:ext cx="5674937" cy="56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5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About Me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2" descr="Title762406932">
            <a:extLst>
              <a:ext uri="{FF2B5EF4-FFF2-40B4-BE49-F238E27FC236}">
                <a16:creationId xmlns:a16="http://schemas.microsoft.com/office/drawing/2014/main" id="{7BA46E82-A330-4DEF-98B2-20DEE300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7" y="163024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2E7FA-7992-477F-8C4E-C1FB1F056038}"/>
              </a:ext>
            </a:extLst>
          </p:cNvPr>
          <p:cNvSpPr txBox="1"/>
          <p:nvPr/>
        </p:nvSpPr>
        <p:spPr>
          <a:xfrm>
            <a:off x="4470400" y="1630247"/>
            <a:ext cx="6868868" cy="2216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6400" dirty="0">
                <a:solidFill>
                  <a:schemeClr val="accent1"/>
                </a:solidFill>
                <a:latin typeface="Metropolis" panose="00000500000000000000" pitchFamily="50" charset="0"/>
              </a:rPr>
              <a:t>Sam Cogan</a:t>
            </a:r>
          </a:p>
          <a:p>
            <a:pPr algn="l"/>
            <a:br>
              <a:rPr lang="en-GB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tropolis" panose="00000500000000000000" pitchFamily="50" charset="0"/>
              </a:rPr>
            </a:br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Solution Architect – Willis Towers Watson</a:t>
            </a:r>
          </a:p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Microsoft Azure MVP</a:t>
            </a:r>
            <a:endParaRPr lang="en-US" sz="2667" dirty="0" err="1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22BEF-6E4F-4173-9BCF-3D301F132299}"/>
              </a:ext>
            </a:extLst>
          </p:cNvPr>
          <p:cNvSpPr txBox="1"/>
          <p:nvPr/>
        </p:nvSpPr>
        <p:spPr>
          <a:xfrm>
            <a:off x="4947458" y="4647155"/>
            <a:ext cx="378184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486BDD-2E81-4057-B118-D61C45BE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400" y="4647153"/>
            <a:ext cx="410371" cy="410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6D920-E851-40EA-AD43-4817ADB66F02}"/>
              </a:ext>
            </a:extLst>
          </p:cNvPr>
          <p:cNvSpPr txBox="1"/>
          <p:nvPr/>
        </p:nvSpPr>
        <p:spPr>
          <a:xfrm>
            <a:off x="4947458" y="5114149"/>
            <a:ext cx="1990930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@</a:t>
            </a:r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D77926-6B43-46A4-8531-41825BB99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0401" y="5114149"/>
            <a:ext cx="410369" cy="410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917EE-278B-4969-9893-5A9728BCB1BE}"/>
              </a:ext>
            </a:extLst>
          </p:cNvPr>
          <p:cNvSpPr txBox="1"/>
          <p:nvPr/>
        </p:nvSpPr>
        <p:spPr>
          <a:xfrm>
            <a:off x="4947458" y="5581142"/>
            <a:ext cx="1689565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709674-EC71-4F67-85DC-FB88FA484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4369" y="5585111"/>
            <a:ext cx="4064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ED0C9-C5A8-4D71-9EF4-B76CB5CDA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0" y="485756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3" y="0"/>
            <a:ext cx="6141140" cy="1325563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Other Issues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5DE8DE-E130-47B0-B70C-08AE435D7943}"/>
              </a:ext>
            </a:extLst>
          </p:cNvPr>
          <p:cNvSpPr/>
          <p:nvPr/>
        </p:nvSpPr>
        <p:spPr>
          <a:xfrm>
            <a:off x="2257862" y="1421825"/>
            <a:ext cx="9159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Limited support for multi-domain forests sync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E7005-5901-4180-AB22-7A554574CEAC}"/>
              </a:ext>
            </a:extLst>
          </p:cNvPr>
          <p:cNvSpPr/>
          <p:nvPr/>
        </p:nvSpPr>
        <p:spPr>
          <a:xfrm>
            <a:off x="2257862" y="2141263"/>
            <a:ext cx="5349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LDAP support is read only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E9C11-D3BC-48D0-A292-2D1048A82506}"/>
              </a:ext>
            </a:extLst>
          </p:cNvPr>
          <p:cNvSpPr/>
          <p:nvPr/>
        </p:nvSpPr>
        <p:spPr>
          <a:xfrm>
            <a:off x="2257862" y="2995227"/>
            <a:ext cx="9256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Password Lifetime and Lockout does not sync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67B0B2-27EF-46E5-B2BE-9DBBF944A0ED}"/>
              </a:ext>
            </a:extLst>
          </p:cNvPr>
          <p:cNvSpPr/>
          <p:nvPr/>
        </p:nvSpPr>
        <p:spPr>
          <a:xfrm>
            <a:off x="2257862" y="3687042"/>
            <a:ext cx="7277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No support for AAD B2C/B2B 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55068C-E3C8-4B44-AA59-5F8B66A13C24}"/>
              </a:ext>
            </a:extLst>
          </p:cNvPr>
          <p:cNvSpPr/>
          <p:nvPr/>
        </p:nvSpPr>
        <p:spPr>
          <a:xfrm>
            <a:off x="2257862" y="4452642"/>
            <a:ext cx="3312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Limited Regions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58D1CD-173B-4F8A-9049-51F512B2D9CB}"/>
              </a:ext>
            </a:extLst>
          </p:cNvPr>
          <p:cNvSpPr/>
          <p:nvPr/>
        </p:nvSpPr>
        <p:spPr>
          <a:xfrm>
            <a:off x="2257862" y="5231302"/>
            <a:ext cx="6135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Expensive for small workloads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28FD93-0D22-4473-9D97-AC3E635CC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3022" y="1325563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24EB5D0-D6DC-4EA9-B26A-9D25ADED3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3022" y="2098073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FBC81B-EC75-414F-8278-A16365787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3022" y="2870583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27D97EB-0958-4AFF-952C-A37301219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3022" y="3643093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D6E6B7F-C202-48FA-B049-0EDE51BD27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3022" y="4415603"/>
            <a:ext cx="609600" cy="6096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775DC57-1857-4103-A763-84AACC324A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13022" y="5188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3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2" y="3140636"/>
            <a:ext cx="10944192" cy="114300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Use Cases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99214-877F-4F1B-9AA9-C3D10C81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5" y="5980837"/>
            <a:ext cx="3372971" cy="6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8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Good Use Cases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94814-0C41-4F88-A1ED-25F9FF25BB21}"/>
              </a:ext>
            </a:extLst>
          </p:cNvPr>
          <p:cNvSpPr/>
          <p:nvPr/>
        </p:nvSpPr>
        <p:spPr>
          <a:xfrm>
            <a:off x="1104478" y="2275192"/>
            <a:ext cx="6467867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Application Lift &amp; Shift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On-Premises User Extension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Azure Files ACLs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Isolated Test Environments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RDS Environments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Simple User Administration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BBD7F59-7003-4AE2-A66F-0F2A4A0C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2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Bad Use Cases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27B9E9-0027-47F9-AB73-AD7E6F0FAD5D}"/>
              </a:ext>
            </a:extLst>
          </p:cNvPr>
          <p:cNvSpPr/>
          <p:nvPr/>
        </p:nvSpPr>
        <p:spPr>
          <a:xfrm>
            <a:off x="1001485" y="2278173"/>
            <a:ext cx="8307978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Many production workloads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Replacing your AD Domain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Domain or Schema admin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Unable to support password hash sync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Disaster Recovery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No sign">
            <a:extLst>
              <a:ext uri="{FF2B5EF4-FFF2-40B4-BE49-F238E27FC236}">
                <a16:creationId xmlns:a16="http://schemas.microsoft.com/office/drawing/2014/main" id="{6FF984C6-15A1-4D76-829B-F3E0C03B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01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2D86-A34D-47E4-B2B9-669D2401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93" y="0"/>
            <a:ext cx="6141140" cy="1325563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C5A40-C0B0-48D8-8FFD-CD415D6590BF}"/>
              </a:ext>
            </a:extLst>
          </p:cNvPr>
          <p:cNvSpPr/>
          <p:nvPr/>
        </p:nvSpPr>
        <p:spPr>
          <a:xfrm>
            <a:off x="1428207" y="1237528"/>
            <a:ext cx="12078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AAD DS can be a great solution for specific scenarios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03566-869E-4A21-B688-9B537E04484F}"/>
              </a:ext>
            </a:extLst>
          </p:cNvPr>
          <p:cNvSpPr/>
          <p:nvPr/>
        </p:nvSpPr>
        <p:spPr>
          <a:xfrm>
            <a:off x="1428207" y="1867053"/>
            <a:ext cx="102412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AAD DS has limitations and restrictions you need to be able to work within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E0B25-D32F-43BD-8F34-31F0A15EF550}"/>
              </a:ext>
            </a:extLst>
          </p:cNvPr>
          <p:cNvSpPr/>
          <p:nvPr/>
        </p:nvSpPr>
        <p:spPr>
          <a:xfrm>
            <a:off x="1428207" y="2927465"/>
            <a:ext cx="102412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AAD DS is not a replacement or even a replica of your on premises domain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107B4-1DE8-4952-A27D-56A6C749A76B}"/>
              </a:ext>
            </a:extLst>
          </p:cNvPr>
          <p:cNvSpPr/>
          <p:nvPr/>
        </p:nvSpPr>
        <p:spPr>
          <a:xfrm>
            <a:off x="1428207" y="3987877"/>
            <a:ext cx="102412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Deploying domain controllers in Azure is still valid in some scenarios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DF70E0-3501-45BF-A2A6-E7C58A5C89E9}"/>
              </a:ext>
            </a:extLst>
          </p:cNvPr>
          <p:cNvSpPr/>
          <p:nvPr/>
        </p:nvSpPr>
        <p:spPr>
          <a:xfrm>
            <a:off x="1428207" y="5048290"/>
            <a:ext cx="9308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Lack of Multi-Region support is a big issue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0C3B22B-F1A4-4798-9D65-00F51E4E7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72" y="1148791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748DE1D-AEB1-4700-B54F-D558AC69E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872" y="2047120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A0414B9-CCEA-499F-8A75-FB5FB786A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872" y="4201281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71B60E0-F171-419B-9948-35FD840E1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1872" y="3124200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D1D6DAF-9377-4399-A12A-70ACEAD1B9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1872" y="5005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4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About Me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2" descr="Title762406932">
            <a:extLst>
              <a:ext uri="{FF2B5EF4-FFF2-40B4-BE49-F238E27FC236}">
                <a16:creationId xmlns:a16="http://schemas.microsoft.com/office/drawing/2014/main" id="{7BA46E82-A330-4DEF-98B2-20DEE3005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7" y="163024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72E7FA-7992-477F-8C4E-C1FB1F056038}"/>
              </a:ext>
            </a:extLst>
          </p:cNvPr>
          <p:cNvSpPr txBox="1"/>
          <p:nvPr/>
        </p:nvSpPr>
        <p:spPr>
          <a:xfrm>
            <a:off x="4470400" y="1630247"/>
            <a:ext cx="6868868" cy="2216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6400" dirty="0">
                <a:solidFill>
                  <a:schemeClr val="accent1"/>
                </a:solidFill>
                <a:latin typeface="Metropolis" panose="00000500000000000000" pitchFamily="50" charset="0"/>
              </a:rPr>
              <a:t>Sam Cogan</a:t>
            </a:r>
          </a:p>
          <a:p>
            <a:pPr algn="l"/>
            <a:br>
              <a:rPr lang="en-GB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Metropolis" panose="00000500000000000000" pitchFamily="50" charset="0"/>
              </a:rPr>
            </a:br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Solution Architect – Willis Towers Watson</a:t>
            </a:r>
          </a:p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Microsoft Azure MVP</a:t>
            </a:r>
            <a:endParaRPr lang="en-US" sz="2667" dirty="0" err="1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22BEF-6E4F-4173-9BCF-3D301F132299}"/>
              </a:ext>
            </a:extLst>
          </p:cNvPr>
          <p:cNvSpPr txBox="1"/>
          <p:nvPr/>
        </p:nvSpPr>
        <p:spPr>
          <a:xfrm>
            <a:off x="4947458" y="4647155"/>
            <a:ext cx="378184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486BDD-2E81-4057-B118-D61C45BE6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400" y="4647153"/>
            <a:ext cx="410371" cy="410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6D920-E851-40EA-AD43-4817ADB66F02}"/>
              </a:ext>
            </a:extLst>
          </p:cNvPr>
          <p:cNvSpPr txBox="1"/>
          <p:nvPr/>
        </p:nvSpPr>
        <p:spPr>
          <a:xfrm>
            <a:off x="4947458" y="5114149"/>
            <a:ext cx="1990930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@</a:t>
            </a:r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D77926-6B43-46A4-8531-41825BB99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0401" y="5114149"/>
            <a:ext cx="410369" cy="410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9917EE-278B-4969-9893-5A9728BCB1BE}"/>
              </a:ext>
            </a:extLst>
          </p:cNvPr>
          <p:cNvSpPr txBox="1"/>
          <p:nvPr/>
        </p:nvSpPr>
        <p:spPr>
          <a:xfrm>
            <a:off x="4947458" y="5581142"/>
            <a:ext cx="1689565" cy="410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6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samcogan</a:t>
            </a:r>
            <a:endParaRPr lang="en-GB" sz="2667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709674-EC71-4F67-85DC-FB88FA484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4369" y="5585111"/>
            <a:ext cx="4064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7ED0C9-C5A8-4D71-9EF4-B76CB5CDA0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0" y="4857560"/>
            <a:ext cx="2289053" cy="9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Metropolis" panose="00000500000000000000" pitchFamily="50" charset="0"/>
              </a:rPr>
              <a:t>In The Beginning!</a:t>
            </a:r>
            <a:endParaRPr lang="en-CH" dirty="0">
              <a:solidFill>
                <a:schemeClr val="bg1"/>
              </a:solidFill>
              <a:latin typeface="Metropolis" panose="00000500000000000000" pitchFamily="50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D5EA576-D387-46F9-A520-5FD7F082E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4700" y="982980"/>
            <a:ext cx="5726430" cy="572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 mark">
            <a:extLst>
              <a:ext uri="{FF2B5EF4-FFF2-40B4-BE49-F238E27FC236}">
                <a16:creationId xmlns:a16="http://schemas.microsoft.com/office/drawing/2014/main" id="{8E152DA7-D85F-4B06-A6AC-8D9A6FD85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12192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37D9A6-FA67-438A-98B6-69263FE5B003}"/>
              </a:ext>
            </a:extLst>
          </p:cNvPr>
          <p:cNvSpPr txBox="1"/>
          <p:nvPr/>
        </p:nvSpPr>
        <p:spPr>
          <a:xfrm>
            <a:off x="370542" y="770965"/>
            <a:ext cx="8800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How do I join machines to this domain?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BBA1A-DFF7-4125-9B62-212167EC76BA}"/>
              </a:ext>
            </a:extLst>
          </p:cNvPr>
          <p:cNvSpPr txBox="1"/>
          <p:nvPr/>
        </p:nvSpPr>
        <p:spPr>
          <a:xfrm>
            <a:off x="298823" y="4037106"/>
            <a:ext cx="7229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Where do I setup Group Policy?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97D8B-9EDA-4DCF-93D6-B349F49795B0}"/>
              </a:ext>
            </a:extLst>
          </p:cNvPr>
          <p:cNvSpPr txBox="1"/>
          <p:nvPr/>
        </p:nvSpPr>
        <p:spPr>
          <a:xfrm>
            <a:off x="1850113" y="2823010"/>
            <a:ext cx="732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I can still do LDAP queries right?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D55C02-3F36-45E9-96CE-9B6BC97E0D47}"/>
              </a:ext>
            </a:extLst>
          </p:cNvPr>
          <p:cNvSpPr txBox="1"/>
          <p:nvPr/>
        </p:nvSpPr>
        <p:spPr>
          <a:xfrm>
            <a:off x="6666712" y="1804022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Where has DNS gone?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B55192-C44B-4B09-B728-B3EAEA5C9DE1}"/>
              </a:ext>
            </a:extLst>
          </p:cNvPr>
          <p:cNvSpPr txBox="1"/>
          <p:nvPr/>
        </p:nvSpPr>
        <p:spPr>
          <a:xfrm>
            <a:off x="5026211" y="5237133"/>
            <a:ext cx="6271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My application needs LDAP</a:t>
            </a:r>
          </a:p>
        </p:txBody>
      </p:sp>
    </p:spTree>
    <p:extLst>
      <p:ext uri="{BB962C8B-B14F-4D97-AF65-F5344CB8AC3E}">
        <p14:creationId xmlns:p14="http://schemas.microsoft.com/office/powerpoint/2010/main" val="40611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ad domain services">
            <a:extLst>
              <a:ext uri="{FF2B5EF4-FFF2-40B4-BE49-F238E27FC236}">
                <a16:creationId xmlns:a16="http://schemas.microsoft.com/office/drawing/2014/main" id="{3F528554-8DE7-4755-8FDE-E97EEF36A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995" y="494349"/>
            <a:ext cx="6501765" cy="35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91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Your scientists were so preoccupied with whether or not they could, that they didn’t stop to think if they should.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4315C-6B7D-4CD4-9744-C6D4A3245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3" r="23652" b="3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9323D-1764-445E-8379-0CBD88A48797}"/>
              </a:ext>
            </a:extLst>
          </p:cNvPr>
          <p:cNvSpPr txBox="1"/>
          <p:nvPr/>
        </p:nvSpPr>
        <p:spPr>
          <a:xfrm>
            <a:off x="7791212" y="4746172"/>
            <a:ext cx="36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Metropolis" panose="00000500000000000000" pitchFamily="50" charset="0"/>
              </a:rPr>
              <a:t>Dr Ian Malcolm – Jurassic Park</a:t>
            </a:r>
          </a:p>
        </p:txBody>
      </p:sp>
    </p:spTree>
    <p:extLst>
      <p:ext uri="{BB962C8B-B14F-4D97-AF65-F5344CB8AC3E}">
        <p14:creationId xmlns:p14="http://schemas.microsoft.com/office/powerpoint/2010/main" val="2308601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Deployment Scenarios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5122" name="Picture 2" descr="Azure Active Directory Domain Services for a cloud-only organization with no on-premises synchronization">
            <a:extLst>
              <a:ext uri="{FF2B5EF4-FFF2-40B4-BE49-F238E27FC236}">
                <a16:creationId xmlns:a16="http://schemas.microsoft.com/office/drawing/2014/main" id="{06EB2BC2-A663-4A1A-A437-65A1B0FD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79" y="1253219"/>
            <a:ext cx="10121442" cy="524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70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Deployment Scenarios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6146" name="Picture 2" descr="Azure Active Directory Domain Services for a hybrid organization that includes on-premises synchronization">
            <a:extLst>
              <a:ext uri="{FF2B5EF4-FFF2-40B4-BE49-F238E27FC236}">
                <a16:creationId xmlns:a16="http://schemas.microsoft.com/office/drawing/2014/main" id="{FB12BFAD-4A06-4C27-B1C2-AAC94C352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48" y="1262401"/>
            <a:ext cx="9433204" cy="541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13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92" y="3140636"/>
            <a:ext cx="10944192" cy="1143000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Metropolis" panose="00000500000000000000" pitchFamily="50" charset="0"/>
              </a:rPr>
              <a:t>AAD DS Demo</a:t>
            </a:r>
            <a:endParaRPr lang="en-CH" dirty="0">
              <a:solidFill>
                <a:schemeClr val="tx1">
                  <a:lumMod val="65000"/>
                  <a:lumOff val="35000"/>
                </a:schemeClr>
              </a:solidFill>
              <a:latin typeface="Metropolis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99214-877F-4F1B-9AA9-C3D10C81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75" y="5980837"/>
            <a:ext cx="3372971" cy="6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6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317</Words>
  <Application>Microsoft Office PowerPoint</Application>
  <PresentationFormat>Widescreen</PresentationFormat>
  <Paragraphs>78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Metropolis</vt:lpstr>
      <vt:lpstr>Segoe UI</vt:lpstr>
      <vt:lpstr>Wingdings</vt:lpstr>
      <vt:lpstr>Office Theme</vt:lpstr>
      <vt:lpstr>Azure AD Domain Services Domain Controllers in the Cloud?</vt:lpstr>
      <vt:lpstr>About Me</vt:lpstr>
      <vt:lpstr>In The Beginning!</vt:lpstr>
      <vt:lpstr>PowerPoint Presentation</vt:lpstr>
      <vt:lpstr>PowerPoint Presentation</vt:lpstr>
      <vt:lpstr>Your scientists were so preoccupied with whether or not they could, that they didn’t stop to think if they should.</vt:lpstr>
      <vt:lpstr>Deployment Scenarios</vt:lpstr>
      <vt:lpstr>Deployment Scenarios</vt:lpstr>
      <vt:lpstr>AAD DS Demo</vt:lpstr>
      <vt:lpstr>Benefits</vt:lpstr>
      <vt:lpstr>Benefits</vt:lpstr>
      <vt:lpstr>Resolved Issues</vt:lpstr>
      <vt:lpstr>Current Issues</vt:lpstr>
      <vt:lpstr>Multi Region Support</vt:lpstr>
      <vt:lpstr>Domain Admin Rights</vt:lpstr>
      <vt:lpstr>User Creation</vt:lpstr>
      <vt:lpstr>Hybrid Sync</vt:lpstr>
      <vt:lpstr>Custom OUs &amp; GPOs</vt:lpstr>
      <vt:lpstr>Kerberos Delegation</vt:lpstr>
      <vt:lpstr>Other Issues</vt:lpstr>
      <vt:lpstr>Use Cases</vt:lpstr>
      <vt:lpstr>Good Use Cases</vt:lpstr>
      <vt:lpstr>Bad Use Cases</vt:lpstr>
      <vt:lpstr>Summary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AD Domain Services Domain Controllers in the Cloud?</dc:title>
  <dc:creator>Cogan, Sam (Cambridge)</dc:creator>
  <cp:lastModifiedBy>Cogan, Sam (Cambridge)</cp:lastModifiedBy>
  <cp:revision>6</cp:revision>
  <dcterms:created xsi:type="dcterms:W3CDTF">2019-12-09T20:15:57Z</dcterms:created>
  <dcterms:modified xsi:type="dcterms:W3CDTF">2019-12-11T21:16:52Z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700311-1b20-487f-9129-30717d50ca8e_Enabled">
    <vt:lpwstr>True</vt:lpwstr>
  </property>
  <property fmtid="{D5CDD505-2E9C-101B-9397-08002B2CF9AE}" pid="3" name="MSIP_Label_9c700311-1b20-487f-9129-30717d50ca8e_SiteId">
    <vt:lpwstr>76e3921f-489b-4b7e-9547-9ea297add9b5</vt:lpwstr>
  </property>
  <property fmtid="{D5CDD505-2E9C-101B-9397-08002B2CF9AE}" pid="4" name="MSIP_Label_9c700311-1b20-487f-9129-30717d50ca8e_Owner">
    <vt:lpwstr>Sam.Cogan@towerswatson.com</vt:lpwstr>
  </property>
  <property fmtid="{D5CDD505-2E9C-101B-9397-08002B2CF9AE}" pid="5" name="MSIP_Label_9c700311-1b20-487f-9129-30717d50ca8e_SetDate">
    <vt:lpwstr>2019-12-09T20:41:35.2267752Z</vt:lpwstr>
  </property>
  <property fmtid="{D5CDD505-2E9C-101B-9397-08002B2CF9AE}" pid="6" name="MSIP_Label_9c700311-1b20-487f-9129-30717d50ca8e_Name">
    <vt:lpwstr>Confidential</vt:lpwstr>
  </property>
  <property fmtid="{D5CDD505-2E9C-101B-9397-08002B2CF9AE}" pid="7" name="MSIP_Label_9c700311-1b20-487f-9129-30717d50ca8e_Application">
    <vt:lpwstr>Microsoft Azure Information Protection</vt:lpwstr>
  </property>
  <property fmtid="{D5CDD505-2E9C-101B-9397-08002B2CF9AE}" pid="8" name="MSIP_Label_9c700311-1b20-487f-9129-30717d50ca8e_ActionId">
    <vt:lpwstr>5064f5ba-621d-4757-be50-a520fc238c52</vt:lpwstr>
  </property>
  <property fmtid="{D5CDD505-2E9C-101B-9397-08002B2CF9AE}" pid="9" name="MSIP_Label_9c700311-1b20-487f-9129-30717d50ca8e_Extended_MSFT_Method">
    <vt:lpwstr>Automatic</vt:lpwstr>
  </property>
  <property fmtid="{D5CDD505-2E9C-101B-9397-08002B2CF9AE}" pid="10" name="MSIP_Label_d347b247-e90e-43a3-9d7b-004f14ae6873_Enabled">
    <vt:lpwstr>True</vt:lpwstr>
  </property>
  <property fmtid="{D5CDD505-2E9C-101B-9397-08002B2CF9AE}" pid="11" name="MSIP_Label_d347b247-e90e-43a3-9d7b-004f14ae6873_SiteId">
    <vt:lpwstr>76e3921f-489b-4b7e-9547-9ea297add9b5</vt:lpwstr>
  </property>
  <property fmtid="{D5CDD505-2E9C-101B-9397-08002B2CF9AE}" pid="12" name="MSIP_Label_d347b247-e90e-43a3-9d7b-004f14ae6873_Owner">
    <vt:lpwstr>Sam.Cogan@towerswatson.com</vt:lpwstr>
  </property>
  <property fmtid="{D5CDD505-2E9C-101B-9397-08002B2CF9AE}" pid="13" name="MSIP_Label_d347b247-e90e-43a3-9d7b-004f14ae6873_SetDate">
    <vt:lpwstr>2019-12-09T20:41:35.2267752Z</vt:lpwstr>
  </property>
  <property fmtid="{D5CDD505-2E9C-101B-9397-08002B2CF9AE}" pid="14" name="MSIP_Label_d347b247-e90e-43a3-9d7b-004f14ae6873_Name">
    <vt:lpwstr>Anyone (No Protection)</vt:lpwstr>
  </property>
  <property fmtid="{D5CDD505-2E9C-101B-9397-08002B2CF9AE}" pid="15" name="MSIP_Label_d347b247-e90e-43a3-9d7b-004f14ae6873_Application">
    <vt:lpwstr>Microsoft Azure Information Protection</vt:lpwstr>
  </property>
  <property fmtid="{D5CDD505-2E9C-101B-9397-08002B2CF9AE}" pid="16" name="MSIP_Label_d347b247-e90e-43a3-9d7b-004f14ae6873_ActionId">
    <vt:lpwstr>5064f5ba-621d-4757-be50-a520fc238c52</vt:lpwstr>
  </property>
  <property fmtid="{D5CDD505-2E9C-101B-9397-08002B2CF9AE}" pid="17" name="MSIP_Label_d347b247-e90e-43a3-9d7b-004f14ae6873_Parent">
    <vt:lpwstr>9c700311-1b20-487f-9129-30717d50ca8e</vt:lpwstr>
  </property>
  <property fmtid="{D5CDD505-2E9C-101B-9397-08002B2CF9AE}" pid="18" name="MSIP_Label_d347b247-e90e-43a3-9d7b-004f14ae6873_Extended_MSFT_Method">
    <vt:lpwstr>Automatic</vt:lpwstr>
  </property>
  <property fmtid="{D5CDD505-2E9C-101B-9397-08002B2CF9AE}" pid="19" name="Sensitivity">
    <vt:lpwstr>Confidential Anyone (No Protection)</vt:lpwstr>
  </property>
</Properties>
</file>